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698CB-884F-4325-9350-7772C666F0BB}" type="datetimeFigureOut">
              <a:rPr lang="zh-CN" altLang="en-US" smtClean="0"/>
              <a:pPr/>
              <a:t>2018-06-11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2F100-3CA3-4019-A53D-3CBCF428E68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jxzt.henu.edu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考场安排数据采集操作指南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95936" y="4293096"/>
            <a:ext cx="3776464" cy="1345704"/>
          </a:xfrm>
        </p:spPr>
        <p:txBody>
          <a:bodyPr/>
          <a:lstStyle/>
          <a:p>
            <a:r>
              <a:rPr lang="zh-CN" altLang="en-US" dirty="0" smtClean="0"/>
              <a:t>教务处</a:t>
            </a:r>
            <a:endParaRPr lang="en-US" altLang="zh-CN" dirty="0" smtClean="0"/>
          </a:p>
          <a:p>
            <a:fld id="{D066EC30-82F2-46F9-9F2E-E852C6D26668}" type="datetime2">
              <a:rPr lang="zh-CN" altLang="en-US" smtClean="0"/>
              <a:pPr/>
              <a:t>2018年06月11日</a:t>
            </a:fld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</a:t>
            </a:r>
            <a:r>
              <a:rPr lang="zh-CN" altLang="en-US" dirty="0" smtClean="0"/>
              <a:t>导入成功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72" y="1268760"/>
            <a:ext cx="9080028" cy="266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971600" y="4293096"/>
            <a:ext cx="2232248" cy="1296144"/>
          </a:xfrm>
          <a:prstGeom prst="wedgeRoundRectCallout">
            <a:avLst>
              <a:gd name="adj1" fmla="val -31839"/>
              <a:gd name="adj2" fmla="val -1222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如成功导入，则信息在此显示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3491880" y="4293096"/>
            <a:ext cx="2232248" cy="1296144"/>
          </a:xfrm>
          <a:prstGeom prst="wedgeRoundRectCallout">
            <a:avLst>
              <a:gd name="adj1" fmla="val 170246"/>
              <a:gd name="adj2" fmla="val -1209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在此可以对单条记录进行修改和删除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6444208" y="0"/>
            <a:ext cx="2232248" cy="1296144"/>
          </a:xfrm>
          <a:prstGeom prst="wedgeRoundRectCallout">
            <a:avLst>
              <a:gd name="adj1" fmla="val 3662"/>
              <a:gd name="adj2" fmla="val 685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点击“新建”可以添加单条记录</a:t>
            </a:r>
            <a:endParaRPr lang="zh-CN" altLang="en-US" dirty="0"/>
          </a:p>
        </p:txBody>
      </p:sp>
      <p:sp>
        <p:nvSpPr>
          <p:cNvPr id="10" name="圆角矩形标注 9"/>
          <p:cNvSpPr/>
          <p:nvPr/>
        </p:nvSpPr>
        <p:spPr>
          <a:xfrm>
            <a:off x="6804248" y="4293096"/>
            <a:ext cx="2232248" cy="1296144"/>
          </a:xfrm>
          <a:prstGeom prst="wedgeRoundRectCallout">
            <a:avLst>
              <a:gd name="adj1" fmla="val 6003"/>
              <a:gd name="adj2" fmla="val -24723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可以清空所有已导入数据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8.</a:t>
            </a:r>
            <a:r>
              <a:rPr lang="zh-CN" altLang="en-US" dirty="0" smtClean="0"/>
              <a:t>提交审核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72" y="2924150"/>
            <a:ext cx="9080028" cy="266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228184" y="1340768"/>
            <a:ext cx="2232248" cy="1296144"/>
          </a:xfrm>
          <a:prstGeom prst="wedgeRoundRectCallout">
            <a:avLst>
              <a:gd name="adj1" fmla="val -12333"/>
              <a:gd name="adj2" fmla="val 913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如检查无误，点击“提交审核”，所有数据不能改动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系统网址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网址：</a:t>
            </a:r>
            <a:r>
              <a:rPr lang="en-US" altLang="zh-CN" dirty="0" smtClean="0">
                <a:hlinkClick r:id="rId2"/>
              </a:rPr>
              <a:t>http://jxzt.henu.edu.cn</a:t>
            </a:r>
            <a:endParaRPr lang="en-US" altLang="zh-CN" dirty="0" smtClean="0"/>
          </a:p>
          <a:p>
            <a:r>
              <a:rPr lang="zh-CN" altLang="en-US" dirty="0" smtClean="0"/>
              <a:t>链接：</a:t>
            </a: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708920"/>
            <a:ext cx="7959254" cy="397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系统登录</a:t>
            </a: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58701"/>
            <a:ext cx="8229600" cy="4408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851920" y="2852936"/>
            <a:ext cx="2160240" cy="1296144"/>
          </a:xfrm>
          <a:prstGeom prst="wedgeRoundRectCallout">
            <a:avLst>
              <a:gd name="adj1" fmla="val 61406"/>
              <a:gd name="adj2" fmla="val 7257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用户名和初始密码为学院教务办主任工号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数据采集界面</a:t>
            </a:r>
            <a:endParaRPr lang="zh-CN" alt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80928"/>
            <a:ext cx="82581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8"/>
          <p:cNvSpPr/>
          <p:nvPr/>
        </p:nvSpPr>
        <p:spPr>
          <a:xfrm>
            <a:off x="3563888" y="1412776"/>
            <a:ext cx="2160240" cy="1296144"/>
          </a:xfrm>
          <a:prstGeom prst="wedgeRoundRectCallout">
            <a:avLst>
              <a:gd name="adj1" fmla="val 124697"/>
              <a:gd name="adj2" fmla="val 1263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在此进行功能切换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数据采集界面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8028384" cy="4630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635896" y="1268760"/>
            <a:ext cx="2160240" cy="1296144"/>
          </a:xfrm>
          <a:prstGeom prst="wedgeRoundRectCallout">
            <a:avLst>
              <a:gd name="adj1" fmla="val 104541"/>
              <a:gd name="adj2" fmla="val 826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选择“数据采集”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数据采集界面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068960"/>
            <a:ext cx="8748463" cy="19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2051720" y="1916832"/>
            <a:ext cx="2160240" cy="1296144"/>
          </a:xfrm>
          <a:prstGeom prst="wedgeRoundRectCallout">
            <a:avLst>
              <a:gd name="adj1" fmla="val 103332"/>
              <a:gd name="adj2" fmla="val 987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1.</a:t>
            </a:r>
            <a:r>
              <a:rPr lang="zh-CN" altLang="en-US" dirty="0" smtClean="0"/>
              <a:t>下载数据模版，为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  <p:sp>
        <p:nvSpPr>
          <p:cNvPr id="6" name="圆角矩形标注 5"/>
          <p:cNvSpPr/>
          <p:nvPr/>
        </p:nvSpPr>
        <p:spPr>
          <a:xfrm>
            <a:off x="5508104" y="1484784"/>
            <a:ext cx="2160240" cy="1296144"/>
          </a:xfrm>
          <a:prstGeom prst="wedgeRoundRectCallout">
            <a:avLst>
              <a:gd name="adj1" fmla="val -3497"/>
              <a:gd name="adj2" fmla="val 12297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2.</a:t>
            </a:r>
            <a:r>
              <a:rPr lang="zh-CN" altLang="en-US" dirty="0" smtClean="0"/>
              <a:t>用模版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文件整理完数据后在此导入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683568" y="4941168"/>
            <a:ext cx="2160240" cy="1296144"/>
          </a:xfrm>
          <a:prstGeom prst="wedgeRoundRectCallout">
            <a:avLst>
              <a:gd name="adj1" fmla="val 25528"/>
              <a:gd name="adj2" fmla="val -10950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3.</a:t>
            </a:r>
            <a:r>
              <a:rPr lang="zh-CN" altLang="en-US" dirty="0" smtClean="0"/>
              <a:t>点击进入已有数据界面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</a:t>
            </a:r>
            <a:r>
              <a:rPr lang="zh-CN" altLang="en-US" dirty="0" smtClean="0"/>
              <a:t>数据模版及数据规范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13732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000" dirty="0" smtClean="0"/>
              <a:t>校区名称：明伦校区、金明校区</a:t>
            </a:r>
            <a:endParaRPr lang="en-US" altLang="zh-CN" sz="2000" dirty="0" smtClean="0"/>
          </a:p>
          <a:p>
            <a:r>
              <a:rPr lang="zh-CN" altLang="en-US" sz="2000" dirty="0" smtClean="0"/>
              <a:t>院部名称：所在学院，不得简写</a:t>
            </a:r>
            <a:endParaRPr lang="en-US" altLang="zh-CN" sz="2000" dirty="0" smtClean="0"/>
          </a:p>
          <a:p>
            <a:r>
              <a:rPr lang="zh-CN" altLang="en-US" sz="2000" dirty="0" smtClean="0"/>
              <a:t>年级：</a:t>
            </a:r>
            <a:r>
              <a:rPr lang="en-US" altLang="zh-CN" sz="2000" dirty="0" smtClean="0"/>
              <a:t>2012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2013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2014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2015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2016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2017</a:t>
            </a:r>
          </a:p>
          <a:p>
            <a:r>
              <a:rPr lang="zh-CN" altLang="en-US" sz="2000" dirty="0" smtClean="0"/>
              <a:t>面向专业：“选课”或具体专业名称</a:t>
            </a:r>
            <a:endParaRPr lang="en-US" altLang="zh-CN" sz="2000" dirty="0" smtClean="0"/>
          </a:p>
          <a:p>
            <a:r>
              <a:rPr lang="zh-CN" altLang="en-US" sz="2000" dirty="0"/>
              <a:t>考试</a:t>
            </a:r>
            <a:r>
              <a:rPr lang="zh-CN" altLang="en-US" sz="2000" dirty="0" smtClean="0"/>
              <a:t>人数：数字，具体人数</a:t>
            </a:r>
            <a:endParaRPr lang="en-US" altLang="zh-CN" sz="2000" dirty="0" smtClean="0"/>
          </a:p>
          <a:p>
            <a:r>
              <a:rPr lang="zh-CN" altLang="en-US" sz="2000" dirty="0"/>
              <a:t>考试</a:t>
            </a:r>
            <a:r>
              <a:rPr lang="zh-CN" altLang="en-US" sz="2000" dirty="0" smtClean="0"/>
              <a:t>课程：课程名称，不得简写</a:t>
            </a:r>
            <a:endParaRPr lang="en-US" altLang="zh-CN" sz="2000" dirty="0" smtClean="0"/>
          </a:p>
          <a:p>
            <a:r>
              <a:rPr lang="zh-CN" altLang="en-US" sz="2000" dirty="0" smtClean="0"/>
              <a:t>考试时间：全角（中文输入模式），如：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月</a:t>
            </a:r>
            <a:r>
              <a:rPr lang="en-US" altLang="zh-CN" sz="2000" dirty="0" smtClean="0"/>
              <a:t>10</a:t>
            </a:r>
            <a:r>
              <a:rPr lang="zh-CN" altLang="en-US" sz="2000" dirty="0" smtClean="0"/>
              <a:t>日</a:t>
            </a:r>
            <a:r>
              <a:rPr lang="en-US" altLang="zh-CN" sz="2000" dirty="0" smtClean="0"/>
              <a:t>08:00-10:00</a:t>
            </a:r>
          </a:p>
          <a:p>
            <a:r>
              <a:rPr lang="zh-CN" altLang="en-US" sz="2000" dirty="0" smtClean="0"/>
              <a:t>考场所在教学楼：具体教学楼名称，如：十号楼，综合教学楼</a:t>
            </a:r>
            <a:endParaRPr lang="en-US" altLang="zh-CN" sz="2000" dirty="0" smtClean="0"/>
          </a:p>
          <a:p>
            <a:r>
              <a:rPr lang="zh-CN" altLang="en-US" sz="2000" dirty="0" smtClean="0"/>
              <a:t>楼层：数字，如：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6</a:t>
            </a:r>
          </a:p>
          <a:p>
            <a:r>
              <a:rPr lang="zh-CN" altLang="en-US" sz="2000" dirty="0" smtClean="0"/>
              <a:t>教室编号：具体教室编号，如：</a:t>
            </a:r>
            <a:r>
              <a:rPr lang="en-US" altLang="zh-CN" sz="2000" dirty="0" smtClean="0"/>
              <a:t>5207,101</a:t>
            </a:r>
          </a:p>
          <a:p>
            <a:r>
              <a:rPr lang="zh-CN" altLang="en-US" sz="2000" dirty="0" smtClean="0"/>
              <a:t>监考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，监考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，监考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，监考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：监考教师人数配置按</a:t>
            </a:r>
            <a:r>
              <a:rPr lang="en-US" altLang="zh-CN" sz="2000" dirty="0" smtClean="0"/>
              <a:t>《</a:t>
            </a:r>
            <a:r>
              <a:rPr lang="zh-CN" altLang="en-US" sz="2000" dirty="0" smtClean="0"/>
              <a:t>河南大学考试工作管理条例</a:t>
            </a:r>
            <a:r>
              <a:rPr lang="en-US" altLang="zh-CN" sz="2000" dirty="0" smtClean="0"/>
              <a:t>》</a:t>
            </a:r>
            <a:r>
              <a:rPr lang="zh-CN" altLang="en-US" sz="2000" dirty="0" smtClean="0"/>
              <a:t>相关要求执行，并规范填写监考教师姓名</a:t>
            </a:r>
            <a:endParaRPr lang="en-US" altLang="zh-CN" sz="2000" dirty="0" smtClean="0"/>
          </a:p>
          <a:p>
            <a:r>
              <a:rPr lang="zh-CN" altLang="en-US" sz="2000" dirty="0" smtClean="0"/>
              <a:t>备注：特殊情况需要说明的，可以在此注明</a:t>
            </a:r>
            <a:endParaRPr lang="en-US" altLang="zh-CN" sz="2000" dirty="0" smtClean="0"/>
          </a:p>
          <a:p>
            <a:endParaRPr lang="zh-CN" altLang="en-US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340768"/>
            <a:ext cx="8892480" cy="342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012160" y="2276872"/>
            <a:ext cx="2160240" cy="1296144"/>
          </a:xfrm>
          <a:prstGeom prst="wedgeRoundRectCallout">
            <a:avLst>
              <a:gd name="adj1" fmla="val -78076"/>
              <a:gd name="adj2" fmla="val -960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模版字段名称和顺序不得改动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</a:t>
            </a:r>
            <a:r>
              <a:rPr lang="zh-CN" altLang="en-US" dirty="0" smtClean="0"/>
              <a:t>数据导入</a:t>
            </a:r>
            <a:endParaRPr lang="zh-CN" alt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33270"/>
            <a:ext cx="8229600" cy="3459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6156176" y="980728"/>
            <a:ext cx="2160240" cy="1296144"/>
          </a:xfrm>
          <a:prstGeom prst="wedgeRoundRectCallout">
            <a:avLst>
              <a:gd name="adj1" fmla="val 33591"/>
              <a:gd name="adj2" fmla="val 1364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1.</a:t>
            </a:r>
            <a:r>
              <a:rPr lang="zh-CN" altLang="en-US" dirty="0" smtClean="0"/>
              <a:t>点击“导入数据”</a:t>
            </a:r>
            <a:endParaRPr lang="zh-CN" altLang="en-US" dirty="0"/>
          </a:p>
        </p:txBody>
      </p:sp>
      <p:sp>
        <p:nvSpPr>
          <p:cNvPr id="6" name="圆角矩形标注 5"/>
          <p:cNvSpPr/>
          <p:nvPr/>
        </p:nvSpPr>
        <p:spPr>
          <a:xfrm>
            <a:off x="899592" y="980728"/>
            <a:ext cx="2160240" cy="1296144"/>
          </a:xfrm>
          <a:prstGeom prst="wedgeRoundRectCallout">
            <a:avLst>
              <a:gd name="adj1" fmla="val 121070"/>
              <a:gd name="adj2" fmla="val 1028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2.</a:t>
            </a:r>
            <a:r>
              <a:rPr lang="zh-CN" altLang="en-US" dirty="0" smtClean="0"/>
              <a:t>选择整理好的模版文件</a:t>
            </a:r>
            <a:endParaRPr lang="zh-CN" altLang="en-US" dirty="0"/>
          </a:p>
        </p:txBody>
      </p:sp>
      <p:sp>
        <p:nvSpPr>
          <p:cNvPr id="7" name="圆角矩形标注 6"/>
          <p:cNvSpPr/>
          <p:nvPr/>
        </p:nvSpPr>
        <p:spPr>
          <a:xfrm>
            <a:off x="3419872" y="5301208"/>
            <a:ext cx="2160240" cy="1296144"/>
          </a:xfrm>
          <a:prstGeom prst="wedgeRoundRectCallout">
            <a:avLst>
              <a:gd name="adj1" fmla="val 94867"/>
              <a:gd name="adj2" fmla="val -1108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3.</a:t>
            </a:r>
            <a:r>
              <a:rPr lang="zh-CN" altLang="en-US" dirty="0" smtClean="0"/>
              <a:t>点击“导入”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</a:t>
            </a:r>
            <a:r>
              <a:rPr lang="zh-CN" altLang="en-US" dirty="0" smtClean="0"/>
              <a:t>数据校验与报错</a:t>
            </a:r>
            <a:endParaRPr lang="zh-CN" alt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58674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971600" y="4293096"/>
            <a:ext cx="4968552" cy="1296144"/>
          </a:xfrm>
          <a:prstGeom prst="wedgeRoundRectCallout">
            <a:avLst>
              <a:gd name="adj1" fmla="val 14784"/>
              <a:gd name="adj2" fmla="val -1766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如有错误，会在此提示错误类型，请根据提示信息修改后重新导入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359</Words>
  <Application>Microsoft Office PowerPoint</Application>
  <PresentationFormat>全屏显示(4:3)</PresentationFormat>
  <Paragraphs>43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Office 主题</vt:lpstr>
      <vt:lpstr>考场安排数据采集操作指南</vt:lpstr>
      <vt:lpstr>1.系统网址</vt:lpstr>
      <vt:lpstr>2.系统登录</vt:lpstr>
      <vt:lpstr>3.数据采集界面</vt:lpstr>
      <vt:lpstr>3.数据采集界面</vt:lpstr>
      <vt:lpstr>3.数据采集界面</vt:lpstr>
      <vt:lpstr>4.数据模版及数据规范</vt:lpstr>
      <vt:lpstr>5.数据导入</vt:lpstr>
      <vt:lpstr>6.数据校验与报错</vt:lpstr>
      <vt:lpstr>7.导入成功</vt:lpstr>
      <vt:lpstr>8.提交审核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考场安排数据采集操作指南</dc:title>
  <dc:creator>Administrator</dc:creator>
  <cp:lastModifiedBy>MSJW</cp:lastModifiedBy>
  <cp:revision>14</cp:revision>
  <dcterms:created xsi:type="dcterms:W3CDTF">2017-12-20T06:27:35Z</dcterms:created>
  <dcterms:modified xsi:type="dcterms:W3CDTF">2018-06-11T11:07:54Z</dcterms:modified>
</cp:coreProperties>
</file>